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0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123" initials="1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2.png"/><Relationship Id="rId7" Type="http://schemas.openxmlformats.org/officeDocument/2006/relationships/image" Target="../media/image4.jpeg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0325" y="3771900"/>
            <a:ext cx="12103100" cy="3091180"/>
          </a:xfrm>
          <a:prstGeom prst="rect">
            <a:avLst/>
          </a:prstGeom>
        </p:spPr>
      </p:pic>
      <p:sp>
        <p:nvSpPr>
          <p:cNvPr id="1048596" name="textbox 8"/>
          <p:cNvSpPr/>
          <p:nvPr/>
        </p:nvSpPr>
        <p:spPr>
          <a:xfrm>
            <a:off x="3266440" y="2287905"/>
            <a:ext cx="6563360" cy="808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68000"/>
              </a:lnSpc>
            </a:pPr>
            <a:r>
              <a:rPr lang="zh-CN" altLang="en-US" sz="5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抗菌药物的临床应用</a:t>
            </a:r>
            <a:endParaRPr lang="zh-CN" altLang="en-US" sz="5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8599" name="textbox 16"/>
          <p:cNvSpPr/>
          <p:nvPr/>
        </p:nvSpPr>
        <p:spPr>
          <a:xfrm>
            <a:off x="4067810" y="3141980"/>
            <a:ext cx="5523230" cy="534670"/>
          </a:xfrm>
          <a:prstGeom prst="rect">
            <a:avLst/>
          </a:prstGeom>
          <a:solidFill>
            <a:schemeClr val="bg1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10000"/>
              </a:lnSpc>
            </a:pPr>
            <a:r>
              <a:rPr lang="en-US" altLang="zh-CN" sz="1800" b="1" kern="0" spc="20" dirty="0">
                <a:solidFill>
                  <a:schemeClr val="tx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zh-CN" sz="2800" b="1" kern="0" spc="20" dirty="0">
                <a:solidFill>
                  <a:schemeClr val="tx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遵义医科大学第二临床学院</a:t>
            </a:r>
            <a:endParaRPr lang="zh-CN" altLang="zh-CN" sz="2800" b="1" kern="0" spc="20" dirty="0">
              <a:solidFill>
                <a:schemeClr val="tx1">
                  <a:alpha val="10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10000"/>
              </a:lnSpc>
            </a:pPr>
            <a:endParaRPr lang="zh-CN" altLang="zh-CN" sz="2800" b="1" kern="0" spc="20" dirty="0">
              <a:solidFill>
                <a:schemeClr val="tx1">
                  <a:alpha val="10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95" y="193675"/>
            <a:ext cx="3653155" cy="5746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46270" y="3763010"/>
            <a:ext cx="5888355" cy="846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en-US" altLang="zh-CN" sz="2000" kern="2000" spc="200">
                <a:solidFill>
                  <a:schemeClr val="tx1"/>
                </a:solidFill>
                <a:uFillTx/>
              </a:rPr>
              <a:t>XXXX</a:t>
            </a:r>
            <a:r>
              <a:rPr lang="zh-CN" altLang="en-US" sz="2000" kern="2000" spc="200">
                <a:solidFill>
                  <a:schemeClr val="tx1"/>
                </a:solidFill>
                <a:uFillTx/>
              </a:rPr>
              <a:t>教研室</a:t>
            </a:r>
            <a:r>
              <a:rPr lang="en-US" altLang="zh-CN" sz="2000" kern="2000" spc="200">
                <a:solidFill>
                  <a:schemeClr val="tx1"/>
                </a:solidFill>
                <a:uFillTx/>
              </a:rPr>
              <a:t>     </a:t>
            </a:r>
            <a:r>
              <a:rPr lang="en-US" altLang="zh-CN" sz="2000" kern="2000" spc="200">
                <a:uFillTx/>
                <a:sym typeface="+mn-ea"/>
              </a:rPr>
              <a:t>XXX(</a:t>
            </a:r>
            <a:r>
              <a:rPr lang="zh-CN" altLang="en-US" sz="2000" kern="2000" spc="200">
                <a:uFillTx/>
                <a:sym typeface="+mn-ea"/>
              </a:rPr>
              <a:t>姓名</a:t>
            </a:r>
            <a:r>
              <a:rPr lang="en-US" altLang="zh-CN" sz="2000" kern="2000" spc="200">
                <a:uFillTx/>
                <a:sym typeface="+mn-ea"/>
              </a:rPr>
              <a:t>)</a:t>
            </a:r>
            <a:endParaRPr lang="en-US" altLang="zh-CN" sz="2000" kern="2000" spc="200">
              <a:solidFill>
                <a:schemeClr val="tx1"/>
              </a:solidFill>
              <a:uFillTx/>
            </a:endParaRPr>
          </a:p>
          <a:p>
            <a:pPr>
              <a:lnSpc>
                <a:spcPct val="140000"/>
              </a:lnSpc>
            </a:pPr>
            <a:endParaRPr lang="zh-CN" altLang="en-US" sz="2000" kern="2000" spc="200">
              <a:solidFill>
                <a:schemeClr val="tx1"/>
              </a:solidFill>
              <a:uFillTx/>
            </a:endParaRPr>
          </a:p>
          <a:p>
            <a:pPr>
              <a:lnSpc>
                <a:spcPct val="140000"/>
              </a:lnSpc>
            </a:pPr>
            <a:r>
              <a:rPr lang="en-US" altLang="zh-CN" sz="2000" kern="2000" spc="200">
                <a:solidFill>
                  <a:schemeClr val="tx1"/>
                </a:solidFill>
                <a:uFillTx/>
              </a:rPr>
              <a:t> </a:t>
            </a:r>
            <a:endParaRPr lang="en-US" altLang="zh-CN" sz="2000" kern="2000" spc="200">
              <a:solidFill>
                <a:schemeClr val="tx1"/>
              </a:solidFill>
              <a:uFillTx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325" y="0"/>
            <a:ext cx="1094105" cy="11061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0325" y="3771900"/>
            <a:ext cx="12103100" cy="309118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325" y="0"/>
            <a:ext cx="1094105" cy="11061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39235" y="533400"/>
            <a:ext cx="45802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微软雅黑" panose="020B0503020204020204" charset="-122"/>
                <a:ea typeface="微软雅黑" panose="020B0503020204020204" charset="-122"/>
                <a:cs typeface="+mj-cs"/>
              </a:rPr>
              <a:t>教学目的及要求</a:t>
            </a:r>
            <a:endParaRPr lang="zh-CN" altLang="en-US" sz="4400" b="1"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6355" y="1691640"/>
            <a:ext cx="9956800" cy="3672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掌握基础理论，常用抗菌药物分类及主要特点；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理解核心原则，经验性用药与目标治疗的转换时机，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特殊人群剂量调整；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了解抗菌药物发展历史、</a:t>
            </a:r>
            <a:r>
              <a:rPr lang="en-US" sz="3200" b="1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抗菌药物</a:t>
            </a:r>
            <a:r>
              <a:rPr lang="zh-CN" altLang="en-US" sz="3200" b="1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临床应用策略</a:t>
            </a:r>
            <a:r>
              <a:rPr lang="en-US" sz="3200" b="1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与管理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269875"/>
            <a:ext cx="3653155" cy="543560"/>
          </a:xfrm>
          <a:prstGeom prst="rect">
            <a:avLst/>
          </a:prstGeom>
        </p:spPr>
      </p:pic>
      <p:sp>
        <p:nvSpPr>
          <p:cNvPr id="71682" name="Line 3"/>
          <p:cNvSpPr/>
          <p:nvPr/>
        </p:nvSpPr>
        <p:spPr>
          <a:xfrm flipV="1">
            <a:off x="35560" y="1339850"/>
            <a:ext cx="12101195" cy="38100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4724400" y="76200"/>
            <a:ext cx="2869565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4400" b="1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</a:rPr>
              <a:t>发展历史</a:t>
            </a:r>
            <a:endParaRPr lang="en-US" sz="4400" b="1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1"/>
            </p:custDataLst>
          </p:nvPr>
        </p:nvSpPr>
        <p:spPr>
          <a:xfrm>
            <a:off x="3340584" y="161474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1928年弗莱明意外发现青霉素抑菌现象，1935年Domagk合成首个磺胺药百浪多息，标志着化学疗法的开端。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2"/>
            </p:custDataLst>
          </p:nvPr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</a:rPr>
              <a:t>早期发现阶段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3"/>
            </p:custDataLst>
          </p:nvPr>
        </p:nvSpPr>
        <p:spPr>
          <a:xfrm>
            <a:off x="3333553" y="312437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 algn="l">
              <a:lnSpc>
                <a:spcPct val="140000"/>
              </a:lnSpc>
              <a:buClrTx/>
              <a:buSzTx/>
              <a:buFontTx/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大规模生产青霉素并发现链霉素、四环素等，1957年半合成青霉素问世，解决天然抗生素稳定性问题。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4"/>
            </p:custDataLst>
          </p:nvPr>
        </p:nvSpPr>
        <p:spPr>
          <a:xfrm>
            <a:off x="3334188" y="285327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 algn="l">
              <a:lnSpc>
                <a:spcPct val="77000"/>
              </a:lnSpc>
              <a:buClrTx/>
              <a:buSzTx/>
              <a:buFontTx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</a:rPr>
              <a:t>黄金时代（1940s-1960s）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5"/>
            </p:custDataLst>
          </p:nvPr>
        </p:nvSpPr>
        <p:spPr>
          <a:xfrm>
            <a:off x="3352557" y="463385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p>
            <a:pPr>
              <a:lnSpc>
                <a:spcPct val="140000"/>
              </a:lnSpc>
            </a:pPr>
            <a:r>
              <a:rPr lang="en-US" sz="2000" b="1">
                <a:solidFill>
                  <a:schemeClr val="dk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1970年后喹诺酮类和新大环内酯类涌现，但耐药菌株增加推动研发新型药物如恶唑烷酮类（利奈唑胺）和脂肽类（达托霉素）。</a:t>
            </a:r>
            <a:endParaRPr lang="en-US" sz="2000" b="1">
              <a:solidFill>
                <a:schemeClr val="dk1">
                  <a:alpha val="10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6"/>
            </p:custDataLst>
          </p:nvPr>
        </p:nvSpPr>
        <p:spPr>
          <a:xfrm>
            <a:off x="3332872" y="426750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Noto Sans SC" panose="020B0200000000000000" charset="-122"/>
              </a:rPr>
              <a:t>现代研发挑战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Noto Sans SC" panose="020B0200000000000000" charset="-122"/>
            </a:endParaRPr>
          </a:p>
        </p:txBody>
      </p:sp>
      <p:pic>
        <p:nvPicPr>
          <p:cNvPr id="10" name="图片 9" descr="8eaa2eabb18028c8183ec766068ac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" y="1249680"/>
            <a:ext cx="3278505" cy="44989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45" y="241935"/>
            <a:ext cx="3653155" cy="53213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9"/>
          <a:stretch>
            <a:fillRect/>
          </a:stretch>
        </p:blipFill>
        <p:spPr>
          <a:xfrm>
            <a:off x="60325" y="0"/>
            <a:ext cx="1056640" cy="106235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9"/>
          <a:stretch>
            <a:fillRect/>
          </a:stretch>
        </p:blipFill>
        <p:spPr>
          <a:xfrm>
            <a:off x="60325" y="0"/>
            <a:ext cx="1094105" cy="1106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3499485" y="2176780"/>
            <a:ext cx="5692140" cy="181864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225" b="1">
                <a:solidFill>
                  <a:schemeClr val="tx1">
                    <a:alpha val="100000"/>
                  </a:schemeClr>
                </a:solidFill>
                <a:latin typeface="Times New Roman" panose="02020603050405020304" charset="0"/>
                <a:ea typeface="Noto Sans SC" panose="020B0200000000000000" charset="-122"/>
                <a:cs typeface="Times New Roman" panose="02020603050405020304" charset="0"/>
              </a:rPr>
              <a:t>THANKS</a:t>
            </a:r>
            <a:endParaRPr lang="en-US" sz="9225" b="1">
              <a:solidFill>
                <a:schemeClr val="tx1">
                  <a:alpha val="100000"/>
                </a:schemeClr>
              </a:solidFill>
              <a:latin typeface="Times New Roman" panose="02020603050405020304" charset="0"/>
              <a:ea typeface="Noto Sans SC" panose="020B0200000000000000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55" y="193675"/>
            <a:ext cx="3653155" cy="55435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325" y="0"/>
            <a:ext cx="1094105" cy="11061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40.5312598425196}"/>
</p:tagLst>
</file>

<file path=ppt/tags/tag66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40.5312598425196}"/>
</p:tagLst>
</file>

<file path=ppt/tags/tag67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40.5312598425196}"/>
</p:tagLst>
</file>

<file path=ppt/tags/tag68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40.5312598425196}"/>
</p:tagLst>
</file>

<file path=ppt/tags/tag69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40.5312598425196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393.77047244094484,&quot;left&quot;:262.03086614173225,&quot;top&quot;:98.39897637795275,&quot;width&quot;:640.5312598425196}"/>
</p:tagLst>
</file>

<file path=ppt/tags/tag71.xml><?xml version="1.0" encoding="utf-8"?>
<p:tagLst xmlns:p="http://schemas.openxmlformats.org/presentationml/2006/main">
  <p:tag name="commondata" val="eyJoZGlkIjoiNGRkYTViMWE4YTliNzNlY2Q2NTI4OWU4MzQ1NDM5Mzk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WPS 演示</Application>
  <PresentationFormat>宽屏</PresentationFormat>
  <Paragraphs>33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黑体</vt:lpstr>
      <vt:lpstr>微软雅黑</vt:lpstr>
      <vt:lpstr>Noto Sans SC</vt:lpstr>
      <vt:lpstr>Times New Roman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158</cp:revision>
  <dcterms:created xsi:type="dcterms:W3CDTF">2019-06-19T02:08:00Z</dcterms:created>
  <dcterms:modified xsi:type="dcterms:W3CDTF">2025-08-18T09:37:52Z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F34BA73787814F1FB41FF403BE63D6DC_11</vt:lpwstr>
  </property>
</Properties>
</file>